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y="5143500" cx="9144000"/>
  <p:notesSz cx="6858000" cy="9144000"/>
  <p:embeddedFontLst>
    <p:embeddedFont>
      <p:font typeface="Raleway"/>
      <p:regular r:id="rId46"/>
      <p:bold r:id="rId47"/>
      <p:italic r:id="rId48"/>
      <p:boldItalic r:id="rId49"/>
    </p:embeddedFont>
    <p:embeddedFont>
      <p:font typeface="Lato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D382145-3D6B-493A-BF8F-AE8DE69EC4FE}">
  <a:tblStyle styleId="{CD382145-3D6B-493A-BF8F-AE8DE69EC4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39" Type="http://schemas.openxmlformats.org/officeDocument/2006/relationships/slide" Target="slides/slide33.xml"/><Relationship Id="rId26" Type="http://schemas.openxmlformats.org/officeDocument/2006/relationships/slide" Target="slides/slide20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42" Type="http://schemas.openxmlformats.org/officeDocument/2006/relationships/slide" Target="slides/slide36.xml"/><Relationship Id="rId47" Type="http://schemas.openxmlformats.org/officeDocument/2006/relationships/font" Target="fonts/Raleway-bold.fntdata"/><Relationship Id="rId34" Type="http://schemas.openxmlformats.org/officeDocument/2006/relationships/slide" Target="slides/slide28.xml"/><Relationship Id="rId21" Type="http://schemas.openxmlformats.org/officeDocument/2006/relationships/slide" Target="slides/slide15.xml"/><Relationship Id="rId50" Type="http://schemas.openxmlformats.org/officeDocument/2006/relationships/font" Target="fonts/Lato-regular.fntdata"/><Relationship Id="rId55" Type="http://schemas.openxmlformats.org/officeDocument/2006/relationships/customXml" Target="../customXml/item2.xml"/><Relationship Id="rId7" Type="http://schemas.openxmlformats.org/officeDocument/2006/relationships/slide" Target="slides/slide1.xml"/><Relationship Id="rId2" Type="http://schemas.openxmlformats.org/officeDocument/2006/relationships/viewProps" Target="viewProps.xml"/><Relationship Id="rId29" Type="http://schemas.openxmlformats.org/officeDocument/2006/relationships/slide" Target="slides/slide23.xml"/><Relationship Id="rId16" Type="http://schemas.openxmlformats.org/officeDocument/2006/relationships/slide" Target="slides/slide10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24" Type="http://schemas.openxmlformats.org/officeDocument/2006/relationships/slide" Target="slides/slide18.xml"/><Relationship Id="rId53" Type="http://schemas.openxmlformats.org/officeDocument/2006/relationships/font" Target="fonts/Lato-boldItalic.fntdata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1.xml"/><Relationship Id="rId44" Type="http://schemas.openxmlformats.org/officeDocument/2006/relationships/slide" Target="slides/slide38.xml"/><Relationship Id="rId31" Type="http://schemas.openxmlformats.org/officeDocument/2006/relationships/slide" Target="slides/slide25.xml"/><Relationship Id="rId52" Type="http://schemas.openxmlformats.org/officeDocument/2006/relationships/font" Target="fonts/Lato-italic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3" Type="http://schemas.openxmlformats.org/officeDocument/2006/relationships/slide" Target="slides/slide37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aleway-italic.fntdata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14" Type="http://schemas.openxmlformats.org/officeDocument/2006/relationships/slide" Target="slides/slide8.xml"/><Relationship Id="rId56" Type="http://schemas.openxmlformats.org/officeDocument/2006/relationships/customXml" Target="../customXml/item3.xml"/><Relationship Id="rId8" Type="http://schemas.openxmlformats.org/officeDocument/2006/relationships/slide" Target="slides/slide2.xml"/><Relationship Id="rId51" Type="http://schemas.openxmlformats.org/officeDocument/2006/relationships/font" Target="fonts/Lato-bold.fntdata"/><Relationship Id="rId3" Type="http://schemas.openxmlformats.org/officeDocument/2006/relationships/presProps" Target="presProps.xml"/><Relationship Id="rId46" Type="http://schemas.openxmlformats.org/officeDocument/2006/relationships/font" Target="fonts/Raleway-regular.fntdata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25" Type="http://schemas.openxmlformats.org/officeDocument/2006/relationships/slide" Target="slides/slide19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41" Type="http://schemas.openxmlformats.org/officeDocument/2006/relationships/slide" Target="slides/slide35.xml"/><Relationship Id="rId20" Type="http://schemas.openxmlformats.org/officeDocument/2006/relationships/slide" Target="slides/slide14.xml"/><Relationship Id="rId54" Type="http://schemas.openxmlformats.org/officeDocument/2006/relationships/customXml" Target="../customXml/item1.xml"/><Relationship Id="rId1" Type="http://schemas.openxmlformats.org/officeDocument/2006/relationships/theme" Target="theme/theme2.xml"/><Relationship Id="rId6" Type="http://schemas.openxmlformats.org/officeDocument/2006/relationships/notesMaster" Target="notesMasters/notesMaster1.xml"/><Relationship Id="rId49" Type="http://schemas.openxmlformats.org/officeDocument/2006/relationships/font" Target="fonts/Raleway-boldItalic.fntdata"/><Relationship Id="rId36" Type="http://schemas.openxmlformats.org/officeDocument/2006/relationships/slide" Target="slides/slide30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5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108a7982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3108a7982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108a7982f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3108a7982f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31e7e40e2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31e7e40e2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1e7e40e2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31e7e40e2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3108a7982f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3108a7982f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108a7982f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3108a7982f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3108a7982f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3108a7982f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308e4379b1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308e4379b1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08e4379b1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08e4379b1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1ff0466c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31ff0466c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108a7982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108a7982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31ff0466c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31ff0466c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1ff0466c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1ff0466c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31ff0466c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31ff0466c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31ff0466c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31ff0466c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31ff0466c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31ff0466c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31ff0466c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31ff0466c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1ff0466c1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1ff0466c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3108a7982f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3108a7982f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308e4379b1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308e4379b1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308e4379b1_2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308e4379b1_2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3119276af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3119276af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3204c7d2a8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3204c7d2a8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308e4379b1_2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308e4379b1_2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308e4379b1_2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308e4379b1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3204c7d2a8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3204c7d2a8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308e4379b1_2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308e4379b1_2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31ff0466c1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31ff0466c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308e4379b1_2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308e4379b1_2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31ff0466c1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31ff0466c1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3381147d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3381147d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3108a7982f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3108a7982f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108a7982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108a7982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1e7e40f27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31e7e40f27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accelerators for various purposes that we can exploit for additional computation.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1e7e40f27_2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31e7e40f27_2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accelerators for various purposes that we can exploit for additional computation.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3108a7982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3108a7982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08e4379b1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08e4379b1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1b81f33cc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1b81f33cc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Relationship Id="rId4" Type="http://schemas.openxmlformats.org/officeDocument/2006/relationships/hyperlink" Target="https://github.com/PINetDalhousie/p4mite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hyperlink" Target="mailto:hs762129@dal.c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tinyurl.com/5xtpd2m5" TargetMode="External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6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6.pn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80"/>
              <a:t>Accelerator-Aware In-Network Load Balancing for Improved Application Performance</a:t>
            </a:r>
            <a:endParaRPr sz="278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" sz="1380" u="sng"/>
              <a:t>Hesam Tajbakhsh</a:t>
            </a:r>
            <a:r>
              <a:rPr lang="en" sz="1380"/>
              <a:t>, Ricardo Parizotto, Miguel Neves, Alberto Schaeffer-Filho, Israat Haque</a:t>
            </a:r>
            <a:endParaRPr sz="1380"/>
          </a:p>
        </p:txBody>
      </p:sp>
      <p:sp>
        <p:nvSpPr>
          <p:cNvPr id="88" name="Google Shape;88;p13"/>
          <p:cNvSpPr txBox="1"/>
          <p:nvPr/>
        </p:nvSpPr>
        <p:spPr>
          <a:xfrm>
            <a:off x="3023025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2100" y="3649600"/>
            <a:ext cx="3483136" cy="112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6125" y="3649600"/>
            <a:ext cx="959550" cy="95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0375" y="3649600"/>
            <a:ext cx="1407371" cy="11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proposed solution: P4Mite</a:t>
            </a:r>
            <a:endParaRPr/>
          </a:p>
        </p:txBody>
      </p:sp>
      <p:sp>
        <p:nvSpPr>
          <p:cNvPr id="177" name="Google Shape;177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A Load Balancer which:</a:t>
            </a:r>
            <a:endParaRPr b="1" sz="1600"/>
          </a:p>
          <a:p>
            <a:pPr indent="-3302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i="1" lang="en" sz="1600"/>
              <a:t>W</a:t>
            </a:r>
            <a:r>
              <a:rPr i="1" lang="en" sz="1600"/>
              <a:t>orks at a per-accelerator granularity</a:t>
            </a:r>
            <a:endParaRPr i="1" sz="1600"/>
          </a:p>
          <a:p>
            <a:pPr indent="-32131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60"/>
              <a:buChar char="■"/>
            </a:pPr>
            <a:r>
              <a:rPr b="1" lang="en" sz="1460"/>
              <a:t>Challenge #1</a:t>
            </a:r>
            <a:r>
              <a:rPr lang="en" sz="1460"/>
              <a:t>: It must run a heterogeneous environment</a:t>
            </a:r>
            <a:endParaRPr i="1" sz="1600"/>
          </a:p>
          <a:p>
            <a:pPr indent="-32131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60"/>
              <a:buChar char="■"/>
            </a:pPr>
            <a:r>
              <a:rPr b="1" lang="en" sz="1460"/>
              <a:t>How to address? </a:t>
            </a:r>
            <a:r>
              <a:rPr lang="en" sz="1460"/>
              <a:t>The system collects resource statistics from hosts AND their accelerators and then distributes the load</a:t>
            </a:r>
            <a:endParaRPr sz="1460"/>
          </a:p>
          <a:p>
            <a:pPr indent="0" lvl="0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460"/>
          </a:p>
          <a:p>
            <a:pPr indent="-33909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740"/>
              <a:buChar char="○"/>
            </a:pPr>
            <a:r>
              <a:rPr i="1" lang="en" sz="1600"/>
              <a:t>R</a:t>
            </a:r>
            <a:r>
              <a:rPr i="1" lang="en" sz="1600"/>
              <a:t>uns on a programmable switch</a:t>
            </a:r>
            <a:endParaRPr i="1" sz="1600"/>
          </a:p>
          <a:p>
            <a:pPr indent="-32131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60"/>
              <a:buChar char="■"/>
            </a:pPr>
            <a:r>
              <a:rPr b="1" lang="en" sz="1460"/>
              <a:t>Challenge #2</a:t>
            </a:r>
            <a:r>
              <a:rPr lang="en" sz="1460"/>
              <a:t>: It must handle many connections using negligible memory footprint</a:t>
            </a:r>
            <a:endParaRPr sz="1460"/>
          </a:p>
          <a:p>
            <a:pPr indent="-32131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60"/>
              <a:buChar char="■"/>
            </a:pPr>
            <a:r>
              <a:rPr b="1" lang="en" sz="1460"/>
              <a:t>How to address?</a:t>
            </a:r>
            <a:r>
              <a:rPr lang="en" sz="1460"/>
              <a:t> It stores compressed information inside the switch</a:t>
            </a:r>
            <a:endParaRPr sz="1460"/>
          </a:p>
        </p:txBody>
      </p:sp>
      <p:sp>
        <p:nvSpPr>
          <p:cNvPr id="178" name="Google Shape;178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 and State-of-the-art</a:t>
            </a:r>
            <a:endParaRPr/>
          </a:p>
        </p:txBody>
      </p:sp>
      <p:sp>
        <p:nvSpPr>
          <p:cNvPr id="185" name="Google Shape;185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Programming</a:t>
            </a:r>
            <a:endParaRPr/>
          </a:p>
        </p:txBody>
      </p:sp>
      <p:sp>
        <p:nvSpPr>
          <p:cNvPr id="191" name="Google Shape;191;p24"/>
          <p:cNvSpPr txBox="1"/>
          <p:nvPr>
            <p:ph idx="1" type="body"/>
          </p:nvPr>
        </p:nvSpPr>
        <p:spPr>
          <a:xfrm>
            <a:off x="729450" y="2078875"/>
            <a:ext cx="4045800" cy="26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Protocol Independent Switch Architecture (PISA)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Parses packets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Performs a set of match+action rules on packets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Deparses packets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Works at line-rates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Can work on every packet if needed </a:t>
            </a:r>
            <a:endParaRPr sz="1400"/>
          </a:p>
        </p:txBody>
      </p:sp>
      <p:sp>
        <p:nvSpPr>
          <p:cNvPr id="192" name="Google Shape;192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3" name="Google Shape;1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8350" y="2078874"/>
            <a:ext cx="4272525" cy="1852109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4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Programmable Switches</a:t>
            </a:r>
            <a:endParaRPr/>
          </a:p>
        </p:txBody>
      </p:sp>
      <p:sp>
        <p:nvSpPr>
          <p:cNvPr id="200" name="Google Shape;200;p25"/>
          <p:cNvSpPr txBox="1"/>
          <p:nvPr>
            <p:ph idx="1" type="body"/>
          </p:nvPr>
        </p:nvSpPr>
        <p:spPr>
          <a:xfrm>
            <a:off x="729450" y="2078875"/>
            <a:ext cx="4045800" cy="26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Programming Protocol-independent Packet Processors (P4) is a domain-specific language for data plane programming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use the Tofino switch in this research (Tofino Native Architecture)</a:t>
            </a:r>
            <a:endParaRPr sz="1600"/>
          </a:p>
        </p:txBody>
      </p:sp>
      <p:sp>
        <p:nvSpPr>
          <p:cNvPr id="201" name="Google Shape;201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2" name="Google Shape;202;p25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3" name="Google Shape;2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3975" y="1515913"/>
            <a:ext cx="4252426" cy="3178467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 txBox="1"/>
          <p:nvPr/>
        </p:nvSpPr>
        <p:spPr>
          <a:xfrm>
            <a:off x="6224950" y="4797300"/>
            <a:ext cx="2218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Source: p4.org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type="title"/>
          </p:nvPr>
        </p:nvSpPr>
        <p:spPr>
          <a:xfrm>
            <a:off x="2631575" y="699150"/>
            <a:ext cx="4147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Load Balancers</a:t>
            </a:r>
            <a:endParaRPr/>
          </a:p>
        </p:txBody>
      </p:sp>
      <p:sp>
        <p:nvSpPr>
          <p:cNvPr id="210" name="Google Shape;210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26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12" name="Google Shape;212;p26"/>
          <p:cNvGraphicFramePr/>
          <p:nvPr/>
        </p:nvGraphicFramePr>
        <p:xfrm>
          <a:off x="729450" y="146159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{CD382145-3D6B-493A-BF8F-AE8DE69EC4FE}</a:tableStyleId>
              </a:tblPr>
              <a:tblGrid>
                <a:gridCol w="2349150"/>
                <a:gridCol w="1626575"/>
                <a:gridCol w="1549200"/>
                <a:gridCol w="2426525"/>
              </a:tblGrid>
              <a:tr h="631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Load Balancer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Resource </a:t>
                      </a:r>
                      <a:r>
                        <a:rPr b="1" lang="en"/>
                        <a:t>Awareness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Accelerator V</a:t>
                      </a:r>
                      <a:r>
                        <a:rPr b="1" lang="en"/>
                        <a:t>isibility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</a:t>
                      </a:r>
                      <a:r>
                        <a:rPr b="1" lang="en"/>
                        <a:t>eployment 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90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SilkRoad (SIGCOMM’17)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 a p</a:t>
                      </a:r>
                      <a:r>
                        <a:rPr lang="en" sz="1200"/>
                        <a:t>rogrammable switch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0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Loom (ICNP’21)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 a programmable switch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0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Cheetah (USENIX’20)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 a programmable switch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401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Tiara (USENIX’22)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 a switch + SmartNIC + server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0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CrossRSS (CoNEXT’20)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 a SmartNIC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0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Charon (CNSM’21)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 a SmartNIC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0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P4Mite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 a programmable switch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1240" y="3764925"/>
            <a:ext cx="318975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1240" y="4171588"/>
            <a:ext cx="318975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1228" y="4578250"/>
            <a:ext cx="318975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903" y="4557050"/>
            <a:ext cx="318975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888" y="2186550"/>
            <a:ext cx="233051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4188" y="2186538"/>
            <a:ext cx="233051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4200" y="2569063"/>
            <a:ext cx="233051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4200" y="2951588"/>
            <a:ext cx="233051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4200" y="3358263"/>
            <a:ext cx="233051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863" y="2586013"/>
            <a:ext cx="233051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875" y="2985500"/>
            <a:ext cx="233051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875" y="3371800"/>
            <a:ext cx="233051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875" y="4157575"/>
            <a:ext cx="233051" cy="23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7875" y="3764675"/>
            <a:ext cx="233051" cy="233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contributions</a:t>
            </a:r>
            <a:endParaRPr/>
          </a:p>
        </p:txBody>
      </p:sp>
      <p:sp>
        <p:nvSpPr>
          <p:cNvPr id="232" name="Google Shape;232;p27"/>
          <p:cNvSpPr txBox="1"/>
          <p:nvPr>
            <p:ph idx="1" type="body"/>
          </p:nvPr>
        </p:nvSpPr>
        <p:spPr>
          <a:xfrm>
            <a:off x="729450" y="2078875"/>
            <a:ext cx="7688700" cy="24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P4Mite</a:t>
            </a:r>
            <a:r>
              <a:rPr lang="en" sz="2000"/>
              <a:t>: an </a:t>
            </a:r>
            <a:r>
              <a:rPr b="1" lang="en" sz="2000"/>
              <a:t>accelerator-aware</a:t>
            </a:r>
            <a:r>
              <a:rPr lang="en" sz="2000"/>
              <a:t> </a:t>
            </a:r>
            <a:r>
              <a:rPr b="1" lang="en" sz="2000"/>
              <a:t>in-network</a:t>
            </a:r>
            <a:r>
              <a:rPr lang="en" sz="2000"/>
              <a:t> load balancer</a:t>
            </a:r>
            <a:endParaRPr sz="200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Implemented a prototype of P4Mite </a:t>
            </a:r>
            <a:endParaRPr sz="2000"/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Evaluated P4Mite over different applications</a:t>
            </a:r>
            <a:endParaRPr sz="2000"/>
          </a:p>
        </p:txBody>
      </p:sp>
      <p:sp>
        <p:nvSpPr>
          <p:cNvPr id="233" name="Google Shape;233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27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P4Mite Design</a:t>
            </a:r>
            <a:endParaRPr/>
          </a:p>
        </p:txBody>
      </p:sp>
      <p:sp>
        <p:nvSpPr>
          <p:cNvPr id="240" name="Google Shape;240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P4Mite system overview</a:t>
            </a:r>
            <a:endParaRPr/>
          </a:p>
        </p:txBody>
      </p:sp>
      <p:sp>
        <p:nvSpPr>
          <p:cNvPr id="246" name="Google Shape;246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controller implements a policy and configures the associated switch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Its data plane processes requests accordingly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Agents actively monitor servers and accelerators and update the switch based on a target metric (CPU utilization, processing time, etc.)</a:t>
            </a:r>
            <a:endParaRPr sz="1700"/>
          </a:p>
        </p:txBody>
      </p:sp>
      <p:sp>
        <p:nvSpPr>
          <p:cNvPr id="247" name="Google Shape;247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29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9" name="Google Shape;24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9400" y="485025"/>
            <a:ext cx="4324598" cy="220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Design</a:t>
            </a:r>
            <a:endParaRPr/>
          </a:p>
        </p:txBody>
      </p:sp>
      <p:sp>
        <p:nvSpPr>
          <p:cNvPr id="255" name="Google Shape;255;p30"/>
          <p:cNvSpPr txBox="1"/>
          <p:nvPr>
            <p:ph idx="12" type="sldNum"/>
          </p:nvPr>
        </p:nvSpPr>
        <p:spPr>
          <a:xfrm>
            <a:off x="8536302" y="45974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50" y="2206325"/>
            <a:ext cx="8014877" cy="1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0"/>
          <p:cNvSpPr txBox="1"/>
          <p:nvPr/>
        </p:nvSpPr>
        <p:spPr>
          <a:xfrm>
            <a:off x="0" y="46218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Design</a:t>
            </a:r>
            <a:endParaRPr/>
          </a:p>
        </p:txBody>
      </p:sp>
      <p:sp>
        <p:nvSpPr>
          <p:cNvPr id="263" name="Google Shape;263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50" y="2739725"/>
            <a:ext cx="8014877" cy="1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1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31"/>
          <p:cNvSpPr/>
          <p:nvPr/>
        </p:nvSpPr>
        <p:spPr>
          <a:xfrm>
            <a:off x="1063925" y="2958425"/>
            <a:ext cx="908400" cy="1743300"/>
          </a:xfrm>
          <a:prstGeom prst="roundRect">
            <a:avLst>
              <a:gd fmla="val 16667" name="adj"/>
            </a:avLst>
          </a:prstGeom>
          <a:solidFill>
            <a:srgbClr val="BF7974">
              <a:alpha val="4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1"/>
          <p:cNvSpPr txBox="1"/>
          <p:nvPr/>
        </p:nvSpPr>
        <p:spPr>
          <a:xfrm>
            <a:off x="987150" y="1858025"/>
            <a:ext cx="670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irst, the switch checks the type of packets: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state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vs. request 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sz="2300"/>
          </a:p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Context and motivation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Background and related work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P4Mite design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Implementation and evaluation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Conclusions </a:t>
            </a:r>
            <a:endParaRPr sz="19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Design</a:t>
            </a:r>
            <a:endParaRPr/>
          </a:p>
        </p:txBody>
      </p:sp>
      <p:sp>
        <p:nvSpPr>
          <p:cNvPr id="273" name="Google Shape;273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4" name="Google Shape;2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50" y="2739725"/>
            <a:ext cx="8014877" cy="1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2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32"/>
          <p:cNvSpPr txBox="1"/>
          <p:nvPr/>
        </p:nvSpPr>
        <p:spPr>
          <a:xfrm>
            <a:off x="987150" y="1858025"/>
            <a:ext cx="67044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irst, the switch checks the type of packets: </a:t>
            </a:r>
            <a:r>
              <a:rPr b="1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state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vs. request 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○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Updates bitmaps from the 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AccelState</a:t>
            </a: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table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32"/>
          <p:cNvSpPr/>
          <p:nvPr/>
        </p:nvSpPr>
        <p:spPr>
          <a:xfrm>
            <a:off x="3610100" y="3635350"/>
            <a:ext cx="1074600" cy="1053000"/>
          </a:xfrm>
          <a:prstGeom prst="roundRect">
            <a:avLst>
              <a:gd fmla="val 16667" name="adj"/>
            </a:avLst>
          </a:prstGeom>
          <a:solidFill>
            <a:srgbClr val="BF7974">
              <a:alpha val="4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Design</a:t>
            </a:r>
            <a:endParaRPr/>
          </a:p>
        </p:txBody>
      </p:sp>
      <p:sp>
        <p:nvSpPr>
          <p:cNvPr id="283" name="Google Shape;283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4" name="Google Shape;2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50" y="2739725"/>
            <a:ext cx="8014877" cy="1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3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33"/>
          <p:cNvSpPr txBox="1"/>
          <p:nvPr/>
        </p:nvSpPr>
        <p:spPr>
          <a:xfrm>
            <a:off x="987150" y="1858025"/>
            <a:ext cx="6704400" cy="1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irst, the switch checks the type of packets: state vs. </a:t>
            </a:r>
            <a:r>
              <a:rPr b="1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request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○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Computes hash for the bloom filter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■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Hits are from existing connections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■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Misses are from new connections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33"/>
          <p:cNvSpPr/>
          <p:nvPr/>
        </p:nvSpPr>
        <p:spPr>
          <a:xfrm>
            <a:off x="1869975" y="3359925"/>
            <a:ext cx="793200" cy="535200"/>
          </a:xfrm>
          <a:prstGeom prst="roundRect">
            <a:avLst>
              <a:gd fmla="val 16667" name="adj"/>
            </a:avLst>
          </a:prstGeom>
          <a:solidFill>
            <a:srgbClr val="BF7974">
              <a:alpha val="4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Design</a:t>
            </a:r>
            <a:endParaRPr/>
          </a:p>
        </p:txBody>
      </p:sp>
      <p:sp>
        <p:nvSpPr>
          <p:cNvPr id="293" name="Google Shape;293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4" name="Google Shape;2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50" y="2739725"/>
            <a:ext cx="8014877" cy="1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4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34"/>
          <p:cNvSpPr/>
          <p:nvPr/>
        </p:nvSpPr>
        <p:spPr>
          <a:xfrm>
            <a:off x="2624300" y="2989450"/>
            <a:ext cx="972300" cy="1183200"/>
          </a:xfrm>
          <a:prstGeom prst="roundRect">
            <a:avLst>
              <a:gd fmla="val 16667" name="adj"/>
            </a:avLst>
          </a:prstGeom>
          <a:solidFill>
            <a:srgbClr val="BF7974">
              <a:alpha val="4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4"/>
          <p:cNvSpPr txBox="1"/>
          <p:nvPr/>
        </p:nvSpPr>
        <p:spPr>
          <a:xfrm>
            <a:off x="1221600" y="1853838"/>
            <a:ext cx="670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 the case of a new connection, the request is dispatched to a server using  the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ServerTable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Design</a:t>
            </a:r>
            <a:endParaRPr/>
          </a:p>
        </p:txBody>
      </p:sp>
      <p:sp>
        <p:nvSpPr>
          <p:cNvPr id="303" name="Google Shape;303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4" name="Google Shape;3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50" y="2739725"/>
            <a:ext cx="8014877" cy="1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5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35"/>
          <p:cNvSpPr/>
          <p:nvPr/>
        </p:nvSpPr>
        <p:spPr>
          <a:xfrm>
            <a:off x="3599700" y="2989450"/>
            <a:ext cx="1123500" cy="1745700"/>
          </a:xfrm>
          <a:prstGeom prst="roundRect">
            <a:avLst>
              <a:gd fmla="val 16667" name="adj"/>
            </a:avLst>
          </a:prstGeom>
          <a:solidFill>
            <a:srgbClr val="BF7974">
              <a:alpha val="4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5"/>
          <p:cNvSpPr txBox="1"/>
          <p:nvPr/>
        </p:nvSpPr>
        <p:spPr>
          <a:xfrm>
            <a:off x="1221600" y="1853838"/>
            <a:ext cx="67044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 the case of a new connection, the request is dispatched to a server using  the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ServerTable</a:t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Next, it keeps checking the state of that server from the</a:t>
            </a:r>
            <a:r>
              <a:rPr b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AccelState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Design</a:t>
            </a:r>
            <a:endParaRPr/>
          </a:p>
        </p:txBody>
      </p:sp>
      <p:sp>
        <p:nvSpPr>
          <p:cNvPr id="313" name="Google Shape;313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4" name="Google Shape;3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50" y="2739725"/>
            <a:ext cx="8014877" cy="1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6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36"/>
          <p:cNvSpPr/>
          <p:nvPr/>
        </p:nvSpPr>
        <p:spPr>
          <a:xfrm>
            <a:off x="4712850" y="2954200"/>
            <a:ext cx="1609800" cy="1167300"/>
          </a:xfrm>
          <a:prstGeom prst="roundRect">
            <a:avLst>
              <a:gd fmla="val 16667" name="adj"/>
            </a:avLst>
          </a:prstGeom>
          <a:solidFill>
            <a:srgbClr val="BF7974">
              <a:alpha val="4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6"/>
          <p:cNvSpPr txBox="1"/>
          <p:nvPr/>
        </p:nvSpPr>
        <p:spPr>
          <a:xfrm>
            <a:off x="1221600" y="1853838"/>
            <a:ext cx="67044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 the case of a new connection, the request is dispatched to a server using  the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ServerTable</a:t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Next, it keeps checking the state of that server from the</a:t>
            </a:r>
            <a:r>
              <a:rPr b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AccelState</a:t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Thirdly, it maps to the server’s CPU  or an accelerator based on the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DIP table</a:t>
            </a:r>
            <a:endParaRPr b="1" i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Design</a:t>
            </a:r>
            <a:endParaRPr/>
          </a:p>
        </p:txBody>
      </p:sp>
      <p:sp>
        <p:nvSpPr>
          <p:cNvPr id="323" name="Google Shape;323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4" name="Google Shape;32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50" y="2739725"/>
            <a:ext cx="8014877" cy="1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7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37"/>
          <p:cNvSpPr/>
          <p:nvPr/>
        </p:nvSpPr>
        <p:spPr>
          <a:xfrm>
            <a:off x="6258600" y="3080700"/>
            <a:ext cx="1241100" cy="1092000"/>
          </a:xfrm>
          <a:prstGeom prst="roundRect">
            <a:avLst>
              <a:gd fmla="val 16667" name="adj"/>
            </a:avLst>
          </a:prstGeom>
          <a:solidFill>
            <a:srgbClr val="BF7974">
              <a:alpha val="4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7"/>
          <p:cNvSpPr txBox="1"/>
          <p:nvPr/>
        </p:nvSpPr>
        <p:spPr>
          <a:xfrm>
            <a:off x="1221600" y="1853838"/>
            <a:ext cx="67044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 the case of a new connection, the request is dispatched to a server using  the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ServerTable</a:t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Next, it keeps checking the state of that server from the</a:t>
            </a:r>
            <a:r>
              <a:rPr b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AccelState</a:t>
            </a:r>
            <a:endParaRPr b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Thirdly, it maps to the server’s CPU  or an accelerator based on the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DIP table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Finally, the destination is stored in the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ConnTable </a:t>
            </a: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subsequent packets</a:t>
            </a:r>
            <a:endParaRPr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Plane Design</a:t>
            </a:r>
            <a:endParaRPr/>
          </a:p>
        </p:txBody>
      </p:sp>
      <p:sp>
        <p:nvSpPr>
          <p:cNvPr id="333" name="Google Shape;333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4" name="Google Shape;3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50" y="2739725"/>
            <a:ext cx="8014877" cy="19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8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38"/>
          <p:cNvSpPr/>
          <p:nvPr/>
        </p:nvSpPr>
        <p:spPr>
          <a:xfrm>
            <a:off x="6258600" y="3080700"/>
            <a:ext cx="1241100" cy="1092000"/>
          </a:xfrm>
          <a:prstGeom prst="roundRect">
            <a:avLst>
              <a:gd fmla="val 16667" name="adj"/>
            </a:avLst>
          </a:prstGeom>
          <a:solidFill>
            <a:srgbClr val="BF7974">
              <a:alpha val="4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8"/>
          <p:cNvSpPr txBox="1"/>
          <p:nvPr/>
        </p:nvSpPr>
        <p:spPr>
          <a:xfrm>
            <a:off x="1294988" y="2282613"/>
            <a:ext cx="670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ato"/>
              <a:buChar char="●"/>
            </a:pP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 the case of an </a:t>
            </a: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existing</a:t>
            </a:r>
            <a:r>
              <a:rPr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connection, the destination is available in the </a:t>
            </a:r>
            <a:r>
              <a:rPr b="1" i="1" lang="en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ConnTable</a:t>
            </a:r>
            <a:endParaRPr b="1" i="1" sz="1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P4Mite Implementation and Evaluation </a:t>
            </a:r>
            <a:endParaRPr/>
          </a:p>
        </p:txBody>
      </p:sp>
      <p:sp>
        <p:nvSpPr>
          <p:cNvPr id="343" name="Google Shape;343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349" name="Google Shape;349;p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P4Mite Switch and Controller: Python3 and P4-16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Programmable switch: </a:t>
            </a:r>
            <a:r>
              <a:rPr lang="en" sz="1400"/>
              <a:t>Intel</a:t>
            </a:r>
            <a:r>
              <a:rPr lang="en" sz="1400"/>
              <a:t> Tofino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Hash Function: CRC16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Agents: Python3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Monitoring metric: Processing Time</a:t>
            </a:r>
            <a:endParaRPr sz="1400"/>
          </a:p>
        </p:txBody>
      </p:sp>
      <p:sp>
        <p:nvSpPr>
          <p:cNvPr id="350" name="Google Shape;350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40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2" name="Google Shape;3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5350" y="1512900"/>
            <a:ext cx="2206074" cy="2206074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0"/>
          <p:cNvSpPr txBox="1"/>
          <p:nvPr/>
        </p:nvSpPr>
        <p:spPr>
          <a:xfrm>
            <a:off x="5315439" y="3839175"/>
            <a:ext cx="3165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https://github.com/PINetDalhousie/p4mite</a:t>
            </a:r>
            <a:endParaRPr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Setup</a:t>
            </a:r>
            <a:endParaRPr/>
          </a:p>
        </p:txBody>
      </p:sp>
      <p:sp>
        <p:nvSpPr>
          <p:cNvPr id="359" name="Google Shape;359;p4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</a:t>
            </a:r>
            <a:r>
              <a:rPr lang="en"/>
              <a:t>witch: Wedge 100BF-32X 32-port programmable switch with a 3.2Tbps Tofino ASIC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Server and client: Intel(R) Xeon(R) Silver 4210R CPU @ 2.4GHz with 10 cores and 32GB memory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SmartNIC: Dual-port SFP28, PCIe Gen3.0/4.0 x8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1" name="Google Shape;36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188" y="2860125"/>
            <a:ext cx="6311624" cy="136487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1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Context and Motivation</a:t>
            </a:r>
            <a:endParaRPr/>
          </a:p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1: A synthetic workload</a:t>
            </a:r>
            <a:endParaRPr/>
          </a:p>
        </p:txBody>
      </p:sp>
      <p:sp>
        <p:nvSpPr>
          <p:cNvPr id="368" name="Google Shape;368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 synthetic workload is implemented 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The server application</a:t>
            </a:r>
            <a:r>
              <a:rPr lang="en" sz="1200"/>
              <a:t>: performs different amounts of floating-point operations upon receiving a request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/>
              <a:t>The client application</a:t>
            </a:r>
            <a:r>
              <a:rPr lang="en" sz="1200"/>
              <a:t>: sends different numbers of requests per second (RPS)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Two parameter are evaluated in this experiment: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 rate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 size</a:t>
            </a:r>
            <a:endParaRPr sz="12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Three </a:t>
            </a:r>
            <a:r>
              <a:rPr lang="en" sz="1400"/>
              <a:t>processing</a:t>
            </a:r>
            <a:r>
              <a:rPr lang="en" sz="1400"/>
              <a:t> time thresholds are tested (300ms, 1000ms, and 2000ms)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69" name="Google Shape;369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42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3"/>
          <p:cNvSpPr txBox="1"/>
          <p:nvPr>
            <p:ph idx="1" type="body"/>
          </p:nvPr>
        </p:nvSpPr>
        <p:spPr>
          <a:xfrm>
            <a:off x="729450" y="23289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</a:t>
            </a:r>
            <a:r>
              <a:rPr lang="en" sz="1700"/>
              <a:t>he request size is set to 2 Gflop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All options work similarly up to </a:t>
            </a:r>
            <a:r>
              <a:rPr lang="en" sz="1700"/>
              <a:t>40 RPS</a:t>
            </a:r>
            <a:r>
              <a:rPr lang="en" sz="1700"/>
              <a:t>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P4mite-300 and P4mite-1000 react at 45 RPS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P4mite-300 is the fastest one as its agent gets triggered quicker</a:t>
            </a:r>
            <a:endParaRPr sz="1700"/>
          </a:p>
        </p:txBody>
      </p:sp>
      <p:sp>
        <p:nvSpPr>
          <p:cNvPr id="376" name="Google Shape;376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Exp1- evaluating request rate</a:t>
            </a:r>
            <a:endParaRPr/>
          </a:p>
        </p:txBody>
      </p:sp>
      <p:sp>
        <p:nvSpPr>
          <p:cNvPr id="377" name="Google Shape;377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8" name="Google Shape;37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9777" y="513000"/>
            <a:ext cx="3634233" cy="3064626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3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Exp1- evaluating request size</a:t>
            </a:r>
            <a:endParaRPr/>
          </a:p>
        </p:txBody>
      </p:sp>
      <p:sp>
        <p:nvSpPr>
          <p:cNvPr id="385" name="Google Shape;385;p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6" name="Google Shape;386;p44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7" name="Google Shape;38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6677" y="854325"/>
            <a:ext cx="3447326" cy="2593399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4"/>
          <p:cNvSpPr txBox="1"/>
          <p:nvPr>
            <p:ph idx="1" type="body"/>
          </p:nvPr>
        </p:nvSpPr>
        <p:spPr>
          <a:xfrm>
            <a:off x="729450" y="23289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request rate is set to 5 RPS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All options work similarly up to 4 Gflop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agent of P4mite-300,  </a:t>
            </a:r>
            <a:r>
              <a:rPr lang="en" sz="1700"/>
              <a:t>P4mite-1000, and P4mite-2000 </a:t>
            </a:r>
            <a:r>
              <a:rPr lang="en" sz="1700"/>
              <a:t>get triggered at size 4, 8, and 15 Gflop, respectively.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2: Three Real-world applications</a:t>
            </a:r>
            <a:endParaRPr/>
          </a:p>
        </p:txBody>
      </p:sp>
      <p:sp>
        <p:nvSpPr>
          <p:cNvPr id="394" name="Google Shape;394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Three applications are implemented and tested separately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DNS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VGG16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KNN*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compared P4Mite with two </a:t>
            </a:r>
            <a:r>
              <a:rPr lang="en" sz="1400"/>
              <a:t>existing</a:t>
            </a:r>
            <a:r>
              <a:rPr lang="en" sz="1400"/>
              <a:t> load balancing algorithms: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Equal-cost multi-path routing (EMCP): splits load evenly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Weighted Round Robin (WRR): The server and SmartNIC handle 5/6 and 1/6 of the load, respectively. These ratios are used according to the </a:t>
            </a:r>
            <a:r>
              <a:rPr i="1" lang="en" sz="1400"/>
              <a:t>roofline</a:t>
            </a:r>
            <a:r>
              <a:rPr lang="en" sz="1400"/>
              <a:t>’s results.</a:t>
            </a:r>
            <a:endParaRPr sz="14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configured a suitable threshold on the agents for each application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95" name="Google Shape;395;p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6" name="Google Shape;396;p45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45"/>
          <p:cNvSpPr txBox="1"/>
          <p:nvPr/>
        </p:nvSpPr>
        <p:spPr>
          <a:xfrm>
            <a:off x="3711975" y="4866550"/>
            <a:ext cx="1574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Lato"/>
                <a:ea typeface="Lato"/>
                <a:cs typeface="Lato"/>
                <a:sym typeface="Lato"/>
              </a:rPr>
              <a:t>*KNN results are available in the full text</a:t>
            </a:r>
            <a:endParaRPr sz="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Exp2- </a:t>
            </a:r>
            <a:r>
              <a:rPr lang="en"/>
              <a:t>DNS</a:t>
            </a:r>
            <a:endParaRPr/>
          </a:p>
        </p:txBody>
      </p:sp>
      <p:sp>
        <p:nvSpPr>
          <p:cNvPr id="403" name="Google Shape;403;p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4" name="Google Shape;404;p46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05" name="Google Shape;40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8100" y="561450"/>
            <a:ext cx="4208159" cy="22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46"/>
          <p:cNvSpPr txBox="1"/>
          <p:nvPr>
            <p:ph idx="1" type="body"/>
          </p:nvPr>
        </p:nvSpPr>
        <p:spPr>
          <a:xfrm>
            <a:off x="663675" y="2546325"/>
            <a:ext cx="7688700" cy="21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It is a </a:t>
            </a:r>
            <a:r>
              <a:rPr lang="en" sz="1700"/>
              <a:t>lightweight</a:t>
            </a:r>
            <a:r>
              <a:rPr lang="en" sz="1700"/>
              <a:t> application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No balancing (baseline)</a:t>
            </a:r>
            <a:r>
              <a:rPr lang="en" sz="1700"/>
              <a:t>: latency increases </a:t>
            </a:r>
            <a:r>
              <a:rPr lang="en" sz="1700"/>
              <a:t>after 80% load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ECMP</a:t>
            </a:r>
            <a:r>
              <a:rPr lang="en" sz="1700"/>
              <a:t>: fully utilizes its SmartNIC at 40% load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WRR:</a:t>
            </a:r>
            <a:r>
              <a:rPr lang="en" sz="1700"/>
              <a:t> proactively splits the load and can reac</a:t>
            </a:r>
            <a:r>
              <a:rPr lang="en" sz="1700"/>
              <a:t>h </a:t>
            </a:r>
            <a:r>
              <a:rPr lang="en" sz="1700"/>
              <a:t>90% load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700"/>
              <a:buChar char="●"/>
            </a:pPr>
            <a:r>
              <a:rPr b="1" lang="en" sz="1700">
                <a:solidFill>
                  <a:srgbClr val="6AA84F"/>
                </a:solidFill>
              </a:rPr>
              <a:t>P4Mite</a:t>
            </a:r>
            <a:r>
              <a:rPr lang="en" sz="1700">
                <a:solidFill>
                  <a:srgbClr val="6AA84F"/>
                </a:solidFill>
              </a:rPr>
              <a:t>: handles </a:t>
            </a:r>
            <a:r>
              <a:rPr b="1" lang="en" sz="1700">
                <a:solidFill>
                  <a:srgbClr val="6AA84F"/>
                </a:solidFill>
              </a:rPr>
              <a:t>100%</a:t>
            </a:r>
            <a:r>
              <a:rPr lang="en" sz="1700">
                <a:solidFill>
                  <a:srgbClr val="6AA84F"/>
                </a:solidFill>
              </a:rPr>
              <a:t> load and reduces the latency up to </a:t>
            </a:r>
            <a:r>
              <a:rPr b="1" lang="en" sz="1700">
                <a:solidFill>
                  <a:srgbClr val="6AA84F"/>
                </a:solidFill>
              </a:rPr>
              <a:t>50%</a:t>
            </a:r>
            <a:endParaRPr b="1" sz="1700"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Exp2- VGG16</a:t>
            </a:r>
            <a:endParaRPr/>
          </a:p>
        </p:txBody>
      </p:sp>
      <p:sp>
        <p:nvSpPr>
          <p:cNvPr id="412" name="Google Shape;412;p4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3" name="Google Shape;413;p47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4" name="Google Shape;414;p47"/>
          <p:cNvSpPr txBox="1"/>
          <p:nvPr>
            <p:ph idx="1" type="body"/>
          </p:nvPr>
        </p:nvSpPr>
        <p:spPr>
          <a:xfrm>
            <a:off x="432050" y="1973025"/>
            <a:ext cx="7688700" cy="26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It is computationally </a:t>
            </a:r>
            <a:r>
              <a:rPr lang="en" sz="1700"/>
              <a:t>heavier</a:t>
            </a:r>
            <a:r>
              <a:rPr lang="en" sz="1700"/>
              <a:t> than DNS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Server’s latency: 80ms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SmartNIC’s latency: 120ms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Baseline</a:t>
            </a:r>
            <a:r>
              <a:rPr lang="en" sz="1700"/>
              <a:t>: latency increases </a:t>
            </a:r>
            <a:r>
              <a:rPr lang="en" sz="1700"/>
              <a:t>after 80% load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ECMP</a:t>
            </a:r>
            <a:r>
              <a:rPr lang="en" sz="1700"/>
              <a:t>: fully utilizes its SmartNIC at 30% load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WRR</a:t>
            </a:r>
            <a:r>
              <a:rPr lang="en" sz="1700"/>
              <a:t>: performs worse than the baseline and P4mite until 80% load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700"/>
              <a:buChar char="●"/>
            </a:pPr>
            <a:r>
              <a:rPr b="1" lang="en" sz="1700">
                <a:solidFill>
                  <a:srgbClr val="6AA84F"/>
                </a:solidFill>
              </a:rPr>
              <a:t>P4mite</a:t>
            </a:r>
            <a:r>
              <a:rPr lang="en" sz="1700">
                <a:solidFill>
                  <a:srgbClr val="6AA84F"/>
                </a:solidFill>
              </a:rPr>
              <a:t>: handles </a:t>
            </a:r>
            <a:r>
              <a:rPr b="1" lang="en" sz="1700">
                <a:solidFill>
                  <a:srgbClr val="6AA84F"/>
                </a:solidFill>
              </a:rPr>
              <a:t>100%</a:t>
            </a:r>
            <a:r>
              <a:rPr lang="en" sz="1700">
                <a:solidFill>
                  <a:srgbClr val="6AA84F"/>
                </a:solidFill>
              </a:rPr>
              <a:t> load</a:t>
            </a:r>
            <a:endParaRPr sz="1700">
              <a:solidFill>
                <a:srgbClr val="6AA84F"/>
              </a:solidFill>
            </a:endParaRPr>
          </a:p>
        </p:txBody>
      </p:sp>
      <p:pic>
        <p:nvPicPr>
          <p:cNvPr id="415" name="Google Shape;41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625" y="632775"/>
            <a:ext cx="4749170" cy="249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P4Mite overhead and </a:t>
            </a:r>
            <a:r>
              <a:rPr lang="en"/>
              <a:t>Scalability</a:t>
            </a:r>
            <a:endParaRPr/>
          </a:p>
        </p:txBody>
      </p:sp>
      <p:sp>
        <p:nvSpPr>
          <p:cNvPr id="421" name="Google Shape;421;p4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Agents: use less than 5% of CPU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P4Mite data plane: uses at most 6% resources (for 256 Servers, 2 accelerators on each, 50K connections)</a:t>
            </a:r>
            <a:endParaRPr/>
          </a:p>
        </p:txBody>
      </p:sp>
      <p:sp>
        <p:nvSpPr>
          <p:cNvPr id="422" name="Google Shape;422;p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3" name="Google Shape;42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000" y="2970025"/>
            <a:ext cx="4716876" cy="1893725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48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430" name="Google Shape;430;p4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Implementing more advanced policies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Monitoring multiple </a:t>
            </a:r>
            <a:r>
              <a:rPr lang="en" sz="1600"/>
              <a:t>metrics</a:t>
            </a:r>
            <a:r>
              <a:rPr lang="en" sz="1600"/>
              <a:t> on servers and accelerator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Employing more powerful accelerators such as GPUs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Evaluating stateful applications</a:t>
            </a:r>
            <a:endParaRPr sz="1600"/>
          </a:p>
        </p:txBody>
      </p:sp>
      <p:sp>
        <p:nvSpPr>
          <p:cNvPr id="431" name="Google Shape;431;p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Google Shape;432;p49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38" name="Google Shape;438;p5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introduced P4Mite, an accelerator-aware in-network load balancer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offers per-accelerator granularity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implemented P4Mite on top of a Tofino switch and evaluated its performance  over three real-world applications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can reduce end-to-end communication latency by up to 50%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shared the prototype implementation</a:t>
            </a:r>
            <a:endParaRPr sz="1600"/>
          </a:p>
        </p:txBody>
      </p:sp>
      <p:sp>
        <p:nvSpPr>
          <p:cNvPr id="439" name="Google Shape;439;p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50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80"/>
              <a:t>Questions?</a:t>
            </a:r>
            <a:endParaRPr sz="2780"/>
          </a:p>
        </p:txBody>
      </p:sp>
      <p:sp>
        <p:nvSpPr>
          <p:cNvPr id="446" name="Google Shape;446;p51"/>
          <p:cNvSpPr txBox="1"/>
          <p:nvPr>
            <p:ph idx="1" type="subTitle"/>
          </p:nvPr>
        </p:nvSpPr>
        <p:spPr>
          <a:xfrm>
            <a:off x="2157599" y="2166950"/>
            <a:ext cx="4828800" cy="14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" sz="1380"/>
              <a:t>Hesam Tajbakhsh (</a:t>
            </a:r>
            <a:r>
              <a:rPr b="1" lang="en" sz="1380" u="sng">
                <a:solidFill>
                  <a:schemeClr val="hlink"/>
                </a:solidFill>
                <a:hlinkClick r:id="rId3"/>
              </a:rPr>
              <a:t>hs762129@dal.ca</a:t>
            </a:r>
            <a:r>
              <a:rPr b="1" lang="en" sz="1380"/>
              <a:t>)</a:t>
            </a:r>
            <a:endParaRPr b="1" sz="13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b="1" sz="13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380"/>
              <a:t>Ricardo Parizotto (rparizotto@inf.ufrgs.br)</a:t>
            </a:r>
            <a:endParaRPr sz="13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380"/>
              <a:t>Miguel Neves (mg478789@dal.ca)</a:t>
            </a:r>
            <a:endParaRPr sz="13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380"/>
              <a:t>Alberto Schaeffer-Filho (alberto@inf.ufrgs.br)</a:t>
            </a:r>
            <a:endParaRPr sz="13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380"/>
              <a:t>Israat Haque (israat@dal.ca)</a:t>
            </a:r>
            <a:endParaRPr sz="138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1371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Moore’s law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1156038" y="4297300"/>
            <a:ext cx="7030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Computer performance is reaching a plateau due to the end of Moore’s law.</a:t>
            </a:r>
            <a:endParaRPr sz="1600"/>
          </a:p>
        </p:txBody>
      </p:sp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6224950" y="4797300"/>
            <a:ext cx="2218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https://tinyurl.com/5xtpd2m5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5576" y="515950"/>
            <a:ext cx="5892300" cy="363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tackle the shortage of CPU advancement?</a:t>
            </a:r>
            <a:endParaRPr/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1085250" y="3297750"/>
            <a:ext cx="13833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SmartNICs for </a:t>
            </a:r>
            <a:endParaRPr sz="12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networks</a:t>
            </a:r>
            <a:endParaRPr sz="1200"/>
          </a:p>
        </p:txBody>
      </p:sp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7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100" y="2052050"/>
            <a:ext cx="1763600" cy="12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7250" y="2165500"/>
            <a:ext cx="1489750" cy="11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3000" y="2202160"/>
            <a:ext cx="1383302" cy="104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 rotWithShape="1">
          <a:blip r:embed="rId6">
            <a:alphaModFix/>
          </a:blip>
          <a:srcRect b="0" l="0" r="14646" t="19008"/>
          <a:stretch/>
        </p:blipFill>
        <p:spPr>
          <a:xfrm>
            <a:off x="6992300" y="2253777"/>
            <a:ext cx="1100151" cy="1043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 txBox="1"/>
          <p:nvPr>
            <p:ph idx="1" type="body"/>
          </p:nvPr>
        </p:nvSpPr>
        <p:spPr>
          <a:xfrm>
            <a:off x="2860475" y="3246125"/>
            <a:ext cx="13833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Programmable SSDs for storage systems</a:t>
            </a:r>
            <a:endParaRPr sz="1200"/>
          </a:p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953000" y="3246125"/>
            <a:ext cx="13833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GPUs for graphical computations</a:t>
            </a:r>
            <a:endParaRPr sz="1200"/>
          </a:p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6992300" y="3297750"/>
            <a:ext cx="13833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TPUs and FPGAs for miscellaneous tasks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SmartNICs as additional computation resource  </a:t>
            </a:r>
            <a:endParaRPr/>
          </a:p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1085250" y="3297750"/>
            <a:ext cx="13833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SmartNICs for </a:t>
            </a:r>
            <a:endParaRPr sz="1200"/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networks</a:t>
            </a:r>
            <a:endParaRPr sz="1200"/>
          </a:p>
        </p:txBody>
      </p:sp>
      <p:sp>
        <p:nvSpPr>
          <p:cNvPr id="136" name="Google Shape;136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18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100" y="2052050"/>
            <a:ext cx="1763600" cy="120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7250" y="2165500"/>
            <a:ext cx="1489750" cy="11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3000" y="2202160"/>
            <a:ext cx="1383302" cy="104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/>
          <p:cNvPicPr preferRelativeResize="0"/>
          <p:nvPr/>
        </p:nvPicPr>
        <p:blipFill rotWithShape="1">
          <a:blip r:embed="rId6">
            <a:alphaModFix/>
          </a:blip>
          <a:srcRect b="0" l="0" r="14646" t="19008"/>
          <a:stretch/>
        </p:blipFill>
        <p:spPr>
          <a:xfrm>
            <a:off x="6992300" y="2253777"/>
            <a:ext cx="1100151" cy="1043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8"/>
          <p:cNvSpPr txBox="1"/>
          <p:nvPr>
            <p:ph idx="1" type="body"/>
          </p:nvPr>
        </p:nvSpPr>
        <p:spPr>
          <a:xfrm>
            <a:off x="2860475" y="3246125"/>
            <a:ext cx="13833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Programmable SSDs for storage systems</a:t>
            </a:r>
            <a:endParaRPr sz="1200"/>
          </a:p>
        </p:txBody>
      </p:sp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4953000" y="3246125"/>
            <a:ext cx="13833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GPUs for graphical computations</a:t>
            </a:r>
            <a:endParaRPr sz="1200"/>
          </a:p>
        </p:txBody>
      </p:sp>
      <p:sp>
        <p:nvSpPr>
          <p:cNvPr id="144" name="Google Shape;144;p18"/>
          <p:cNvSpPr txBox="1"/>
          <p:nvPr>
            <p:ph idx="1" type="body"/>
          </p:nvPr>
        </p:nvSpPr>
        <p:spPr>
          <a:xfrm>
            <a:off x="6992300" y="3297750"/>
            <a:ext cx="13833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TPUs and FPGAs for miscellaneous tasks</a:t>
            </a:r>
            <a:endParaRPr sz="1200"/>
          </a:p>
        </p:txBody>
      </p:sp>
      <p:sp>
        <p:nvSpPr>
          <p:cNvPr id="145" name="Google Shape;145;p18"/>
          <p:cNvSpPr/>
          <p:nvPr/>
        </p:nvSpPr>
        <p:spPr>
          <a:xfrm>
            <a:off x="604200" y="1778475"/>
            <a:ext cx="2345400" cy="2449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Computing ability of</a:t>
            </a:r>
            <a:r>
              <a:rPr lang="en"/>
              <a:t> SmartNICs</a:t>
            </a:r>
            <a:endParaRPr/>
          </a:p>
        </p:txBody>
      </p:sp>
      <p:sp>
        <p:nvSpPr>
          <p:cNvPr id="151" name="Google Shape;151;p19"/>
          <p:cNvSpPr txBox="1"/>
          <p:nvPr>
            <p:ph idx="1" type="body"/>
          </p:nvPr>
        </p:nvSpPr>
        <p:spPr>
          <a:xfrm>
            <a:off x="729450" y="1926475"/>
            <a:ext cx="7688700" cy="26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‌Benchmark using </a:t>
            </a:r>
            <a:r>
              <a:rPr i="1" lang="en" sz="1900"/>
              <a:t>roofline</a:t>
            </a:r>
            <a:endParaRPr i="1"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152" name="Google Shape;152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19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54" name="Google Shape;154;p19"/>
          <p:cNvGraphicFramePr/>
          <p:nvPr/>
        </p:nvGraphicFramePr>
        <p:xfrm>
          <a:off x="1028625" y="2500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{CD382145-3D6B-493A-BF8F-AE8DE69EC4FE}</a:tableStyleId>
              </a:tblPr>
              <a:tblGrid>
                <a:gridCol w="2366850"/>
                <a:gridCol w="2366850"/>
                <a:gridCol w="23668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Device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Specs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GFLOP/s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CPU (x86)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Xeon(R) Silver 4210R CPU 2.4GHz, 10 cores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91.0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SmartNIC (ARM)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NVIDIA BlueField (ARMv8 A72, 800 MHz, 16 cores)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17.6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5" name="Google Shape;155;p19"/>
          <p:cNvSpPr txBox="1"/>
          <p:nvPr/>
        </p:nvSpPr>
        <p:spPr>
          <a:xfrm>
            <a:off x="1649700" y="4248738"/>
            <a:ext cx="735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i="1" lang="en"/>
              <a:t>SmartNIC can add 18% computing support</a:t>
            </a:r>
            <a:r>
              <a:rPr lang="en"/>
              <a:t>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Also, there can be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multiple SmartNICs per server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(E3 USENIX’19).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</a:t>
            </a:r>
            <a:r>
              <a:rPr lang="en"/>
              <a:t>balancing approach</a:t>
            </a:r>
            <a:endParaRPr/>
          </a:p>
        </p:txBody>
      </p:sp>
      <p:sp>
        <p:nvSpPr>
          <p:cNvPr id="161" name="Google Shape;161;p20"/>
          <p:cNvSpPr txBox="1"/>
          <p:nvPr>
            <p:ph idx="1" type="body"/>
          </p:nvPr>
        </p:nvSpPr>
        <p:spPr>
          <a:xfrm>
            <a:off x="729450" y="19214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Existing</a:t>
            </a:r>
            <a:r>
              <a:rPr lang="en" sz="1700"/>
              <a:t> LBs work at a per-server granularity —&gt; The performance is affected drastically because accelerators have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limited resources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different architectures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i="1" lang="en" sz="1700"/>
              <a:t>There is a need for an LB that operates at a finer granularity —&gt; We introduce per-accelerator granularity in the proposed LB system.</a:t>
            </a:r>
            <a:endParaRPr b="1" i="1" sz="1700"/>
          </a:p>
        </p:txBody>
      </p:sp>
      <p:sp>
        <p:nvSpPr>
          <p:cNvPr id="162" name="Google Shape;162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20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balancer deployment </a:t>
            </a:r>
            <a:endParaRPr/>
          </a:p>
        </p:txBody>
      </p:sp>
      <p:sp>
        <p:nvSpPr>
          <p:cNvPr id="169" name="Google Shape;169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On servers or accelerators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Usually, run along with other applications</a:t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On </a:t>
            </a:r>
            <a:r>
              <a:rPr lang="en" sz="1700"/>
              <a:t>programmable</a:t>
            </a:r>
            <a:r>
              <a:rPr lang="en" sz="1700"/>
              <a:t> switches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Process packets at line rates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Servers and their accelerators can use their resources for other applications </a:t>
            </a:r>
            <a:endParaRPr sz="1700"/>
          </a:p>
        </p:txBody>
      </p:sp>
      <p:sp>
        <p:nvSpPr>
          <p:cNvPr id="170" name="Google Shape;170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1"/>
          <p:cNvSpPr txBox="1"/>
          <p:nvPr/>
        </p:nvSpPr>
        <p:spPr>
          <a:xfrm>
            <a:off x="0" y="4774200"/>
            <a:ext cx="279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IFIP Networking Conference 2022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04C4EBB298B694BA641D7D856E5E62D" ma:contentTypeVersion="12" ma:contentTypeDescription="Create a new document." ma:contentTypeScope="" ma:versionID="d57b942cd3f1267d113459d9fb9e3bd7">
  <xsd:schema xmlns:xsd="http://www.w3.org/2001/XMLSchema" xmlns:xs="http://www.w3.org/2001/XMLSchema" xmlns:p="http://schemas.microsoft.com/office/2006/metadata/properties" xmlns:ns2="7bdf4222-7acf-4a04-827b-3ceb3d1b474b" xmlns:ns3="dcdf7b8d-9642-4051-94dc-9abb16e830ed" targetNamespace="http://schemas.microsoft.com/office/2006/metadata/properties" ma:root="true" ma:fieldsID="1d0f6240cf06611c4fe2db1d3323964e" ns2:_="" ns3:_="">
    <xsd:import namespace="7bdf4222-7acf-4a04-827b-3ceb3d1b474b"/>
    <xsd:import namespace="dcdf7b8d-9642-4051-94dc-9abb16e830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df4222-7acf-4a04-827b-3ceb3d1b47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df7b8d-9642-4051-94dc-9abb16e830e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C86FE71-875D-431E-94EC-803B9A72D883}"/>
</file>

<file path=customXml/itemProps2.xml><?xml version="1.0" encoding="utf-8"?>
<ds:datastoreItem xmlns:ds="http://schemas.openxmlformats.org/officeDocument/2006/customXml" ds:itemID="{AA0EF2FB-0A4C-42DE-AB01-67AD7AD16437}"/>
</file>

<file path=customXml/itemProps3.xml><?xml version="1.0" encoding="utf-8"?>
<ds:datastoreItem xmlns:ds="http://schemas.openxmlformats.org/officeDocument/2006/customXml" ds:itemID="{AC9F7896-2849-41B4-BEA0-CB2979CD0026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0x010100404C4EBB298B694BA641D7D856E5E62D</vt:lpwstr>
  </property>
</Properties>
</file>